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4" r:id="rId4"/>
    <p:sldId id="271" r:id="rId5"/>
    <p:sldId id="261" r:id="rId6"/>
    <p:sldId id="272" r:id="rId7"/>
    <p:sldId id="265" r:id="rId8"/>
    <p:sldId id="273" r:id="rId9"/>
    <p:sldId id="266" r:id="rId10"/>
    <p:sldId id="267" r:id="rId11"/>
    <p:sldId id="274" r:id="rId12"/>
    <p:sldId id="268" r:id="rId13"/>
    <p:sldId id="269" r:id="rId14"/>
    <p:sldId id="275" r:id="rId15"/>
    <p:sldId id="276" r:id="rId16"/>
    <p:sldId id="277" r:id="rId17"/>
    <p:sldId id="278" r:id="rId18"/>
    <p:sldId id="27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4660"/>
  </p:normalViewPr>
  <p:slideViewPr>
    <p:cSldViewPr snapToGrid="0" snapToObjects="1">
      <p:cViewPr varScale="1">
        <p:scale>
          <a:sx n="100" d="100"/>
          <a:sy n="100" d="100"/>
        </p:scale>
        <p:origin x="77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729277" y="3954460"/>
            <a:ext cx="1219419" cy="326742"/>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729277" y="3954460"/>
            <a:ext cx="1219419" cy="326742"/>
          </a:xfrm>
        </p:spPr>
        <p:txBody>
          <a:bodyPr>
            <a:noAutofit/>
          </a:bodyPr>
          <a:lstStyle>
            <a:lvl1pPr>
              <a:defRPr sz="1200"/>
            </a:lvl1pPr>
          </a:lstStyle>
          <a:p>
            <a:pPr lvl="0"/>
            <a:r>
              <a:rPr lang="en-US" dirty="0"/>
              <a:t>Add Your Subtitle</a:t>
            </a:r>
          </a:p>
        </p:txBody>
      </p:sp>
      <p:sp>
        <p:nvSpPr>
          <p:cNvPr id="5" name="Title 1"/>
          <p:cNvSpPr>
            <a:spLocks noGrp="1"/>
          </p:cNvSpPr>
          <p:nvPr>
            <p:ph type="title" hasCustomPrompt="1"/>
          </p:nvPr>
        </p:nvSpPr>
        <p:spPr>
          <a:xfrm>
            <a:off x="549406" y="1873638"/>
            <a:ext cx="2399290" cy="1875685"/>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098548" y="234204"/>
            <a:ext cx="6727967" cy="47291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098548" y="234204"/>
            <a:ext cx="6727967" cy="47291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098548" y="234204"/>
            <a:ext cx="6727967" cy="47291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153494" y="3430800"/>
            <a:ext cx="1629822" cy="123637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79039" y="3965048"/>
            <a:ext cx="3112034" cy="326742"/>
          </a:xfrm>
        </p:spPr>
        <p:txBody>
          <a:bodyPr/>
          <a:lstStyle/>
          <a:p>
            <a:r>
              <a:rPr lang="en-US" sz="2400" dirty="0">
                <a:effectLst>
                  <a:outerShdw blurRad="38100" dist="38100" dir="2700000" algn="tl">
                    <a:srgbClr val="000000">
                      <a:alpha val="43137"/>
                    </a:srgbClr>
                  </a:outerShdw>
                </a:effectLst>
                <a:latin typeface="Futura Md BT" panose="020B0602020204020303" pitchFamily="34" charset="0"/>
              </a:rPr>
              <a:t>Revelation 5:8-14 </a:t>
            </a:r>
            <a:r>
              <a:rPr lang="en-US" sz="2000" dirty="0">
                <a:effectLst>
                  <a:outerShdw blurRad="38100" dist="38100" dir="2700000" algn="tl">
                    <a:srgbClr val="000000">
                      <a:alpha val="43137"/>
                    </a:srgbClr>
                  </a:outerShdw>
                </a:effectLst>
                <a:latin typeface="Futura Md BT" panose="020B0602020204020303" pitchFamily="34" charset="0"/>
              </a:rPr>
              <a:t>(NASB)</a:t>
            </a:r>
          </a:p>
        </p:txBody>
      </p:sp>
      <p:sp>
        <p:nvSpPr>
          <p:cNvPr id="3" name="Title 2"/>
          <p:cNvSpPr>
            <a:spLocks noGrp="1"/>
          </p:cNvSpPr>
          <p:nvPr>
            <p:ph type="title"/>
          </p:nvPr>
        </p:nvSpPr>
        <p:spPr>
          <a:xfrm>
            <a:off x="3404028" y="1903481"/>
            <a:ext cx="3692182" cy="1853394"/>
          </a:xfrm>
        </p:spPr>
        <p:txBody>
          <a:bodyPr>
            <a:normAutofit/>
          </a:bodyPr>
          <a:lstStyle/>
          <a:p>
            <a:r>
              <a:rPr lang="en-US" dirty="0">
                <a:effectLst>
                  <a:outerShdw blurRad="38100" dist="38100" dir="2700000" algn="tl">
                    <a:srgbClr val="000000">
                      <a:alpha val="43137"/>
                    </a:srgbClr>
                  </a:outerShdw>
                </a:effectLst>
                <a:latin typeface="Futura Md BT" panose="020B0602020204020303" pitchFamily="34" charset="0"/>
              </a:rPr>
              <a:t>Sermon: </a:t>
            </a:r>
            <a:br>
              <a:rPr lang="en-US" dirty="0">
                <a:effectLst>
                  <a:outerShdw blurRad="38100" dist="38100" dir="2700000" algn="tl">
                    <a:srgbClr val="000000">
                      <a:alpha val="43137"/>
                    </a:srgbClr>
                  </a:outerShdw>
                </a:effectLst>
                <a:latin typeface="Futura Md BT" panose="020B0602020204020303" pitchFamily="34" charset="0"/>
              </a:rPr>
            </a:br>
            <a:r>
              <a:rPr lang="en-US" dirty="0">
                <a:effectLst>
                  <a:outerShdw blurRad="38100" dist="38100" dir="2700000" algn="tl">
                    <a:srgbClr val="000000">
                      <a:alpha val="43137"/>
                    </a:srgbClr>
                  </a:outerShdw>
                </a:effectLst>
                <a:latin typeface="Futura Md BT" panose="020B0602020204020303" pitchFamily="34" charset="0"/>
              </a:rPr>
              <a:t>Worshiping</a:t>
            </a:r>
          </a:p>
        </p:txBody>
      </p:sp>
      <p:sp>
        <p:nvSpPr>
          <p:cNvPr id="4" name="Title 2">
            <a:extLst>
              <a:ext uri="{FF2B5EF4-FFF2-40B4-BE49-F238E27FC236}">
                <a16:creationId xmlns:a16="http://schemas.microsoft.com/office/drawing/2014/main" id="{32938CB1-A044-4760-B826-30397DB1CFA8}"/>
              </a:ext>
            </a:extLst>
          </p:cNvPr>
          <p:cNvSpPr txBox="1">
            <a:spLocks/>
          </p:cNvSpPr>
          <p:nvPr/>
        </p:nvSpPr>
        <p:spPr>
          <a:xfrm>
            <a:off x="132548" y="320352"/>
            <a:ext cx="5184803" cy="137495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dirty="0">
                <a:effectLst>
                  <a:outerShdw blurRad="38100" dist="38100" dir="2700000" algn="tl">
                    <a:srgbClr val="000000">
                      <a:alpha val="43137"/>
                    </a:srgbClr>
                  </a:outerShdw>
                </a:effectLst>
                <a:latin typeface="Futura Md BT" panose="020B0602020204020303" pitchFamily="34" charset="0"/>
              </a:rPr>
              <a:t>Series: </a:t>
            </a:r>
          </a:p>
          <a:p>
            <a:r>
              <a:rPr lang="en-US" dirty="0">
                <a:effectLst>
                  <a:outerShdw blurRad="38100" dist="38100" dir="2700000" algn="tl">
                    <a:srgbClr val="000000">
                      <a:alpha val="43137"/>
                    </a:srgbClr>
                  </a:outerShdw>
                </a:effectLst>
                <a:latin typeface="Futura Md BT" panose="020B0602020204020303" pitchFamily="34" charset="0"/>
              </a:rPr>
              <a:t>Engaging Church</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502618"/>
            <a:ext cx="6585218" cy="2878357"/>
          </a:xfrm>
        </p:spPr>
        <p:txBody>
          <a:bodyPr>
            <a:noAutofit/>
          </a:bodyPr>
          <a:lstStyle/>
          <a:p>
            <a:pPr algn="l"/>
            <a:br>
              <a:rPr lang="en-US" sz="2000" dirty="0"/>
            </a:br>
            <a:r>
              <a:rPr lang="en-US" sz="3600" baseline="30000" dirty="0">
                <a:solidFill>
                  <a:schemeClr val="bg1"/>
                </a:solidFill>
                <a:effectLst>
                  <a:outerShdw blurRad="38100" dist="38100" dir="2700000" algn="tl">
                    <a:srgbClr val="000000">
                      <a:alpha val="43137"/>
                    </a:srgbClr>
                  </a:outerShdw>
                </a:effectLst>
                <a:latin typeface="Futura Md BT" panose="020B0602020204020303" pitchFamily="34" charset="0"/>
              </a:rPr>
              <a:t>12 </a:t>
            </a: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 saying with a loud voice, "Worthy is the Lamb that was slain to receive power and riches and wisdom and might and honor and glory and blessing." </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Revelation 5:12 </a:t>
            </a:r>
            <a:r>
              <a:rPr lang="en-US" sz="2000" b="1" dirty="0">
                <a:effectLst>
                  <a:outerShdw blurRad="38100" dist="38100" dir="2700000" algn="tl">
                    <a:srgbClr val="000000">
                      <a:alpha val="43137"/>
                    </a:srgbClr>
                  </a:outerShdw>
                </a:effectLst>
                <a:latin typeface="Futura Md BT" panose="020B0602020204020303" pitchFamily="34" charset="0"/>
              </a:rPr>
              <a:t>(NASB)</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136723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122944"/>
            <a:ext cx="6585218" cy="2612571"/>
          </a:xfrm>
        </p:spPr>
        <p:txBody>
          <a:bodyPr>
            <a:noAutofit/>
          </a:bodyPr>
          <a:lstStyle/>
          <a:p>
            <a:pPr algn="l"/>
            <a:br>
              <a:rPr lang="en-US" sz="3600" dirty="0">
                <a:solidFill>
                  <a:schemeClr val="bg1"/>
                </a:solidFill>
                <a:latin typeface="Futura Md BT" panose="020B0602020204020303" pitchFamily="34" charset="0"/>
              </a:rPr>
            </a:b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I</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His Sacrifice	Rev 5:9</a:t>
            </a:r>
          </a:p>
          <a:p>
            <a:pPr algn="l"/>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II.  Our Nature	Rev 5:10 </a:t>
            </a:r>
          </a:p>
          <a:p>
            <a:pPr algn="l"/>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III. His Character	Rev 5:11-12</a:t>
            </a:r>
          </a:p>
          <a:p>
            <a:pPr algn="l"/>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IV.  His Creation	Rev 5:13</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Worshiping</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119088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34040" y="502617"/>
            <a:ext cx="6688953" cy="3308663"/>
          </a:xfrm>
        </p:spPr>
        <p:txBody>
          <a:bodyPr>
            <a:noAutofit/>
          </a:bodyPr>
          <a:lstStyle/>
          <a:p>
            <a:pPr algn="l"/>
            <a:br>
              <a:rPr lang="en-US" sz="2000" dirty="0"/>
            </a:br>
            <a:r>
              <a:rPr lang="en-US" baseline="30000" dirty="0">
                <a:solidFill>
                  <a:schemeClr val="bg1"/>
                </a:solidFill>
                <a:effectLst>
                  <a:outerShdw blurRad="38100" dist="38100" dir="2700000" algn="tl">
                    <a:srgbClr val="000000">
                      <a:alpha val="43137"/>
                    </a:srgbClr>
                  </a:outerShdw>
                </a:effectLst>
                <a:latin typeface="Futura Md BT" panose="020B0602020204020303" pitchFamily="34" charset="0"/>
              </a:rPr>
              <a:t>13 </a:t>
            </a:r>
            <a:r>
              <a:rPr lang="en-US" dirty="0">
                <a:solidFill>
                  <a:schemeClr val="bg1"/>
                </a:solidFill>
                <a:effectLst>
                  <a:outerShdw blurRad="38100" dist="38100" dir="2700000" algn="tl">
                    <a:srgbClr val="000000">
                      <a:alpha val="43137"/>
                    </a:srgbClr>
                  </a:outerShdw>
                </a:effectLst>
                <a:latin typeface="Futura Md BT" panose="020B0602020204020303" pitchFamily="34" charset="0"/>
              </a:rPr>
              <a:t> And every created thing which is in heaven and on the earth and under the earth and on the sea, and all things in them, I heard saying, "To Him who sits on the throne, and to the Lamb, </a:t>
            </a:r>
            <a:r>
              <a:rPr lang="en-US" i="1" dirty="0">
                <a:solidFill>
                  <a:schemeClr val="bg1"/>
                </a:solidFill>
                <a:effectLst>
                  <a:outerShdw blurRad="38100" dist="38100" dir="2700000" algn="tl">
                    <a:srgbClr val="000000">
                      <a:alpha val="43137"/>
                    </a:srgbClr>
                  </a:outerShdw>
                </a:effectLst>
                <a:latin typeface="Futura Md BT" panose="020B0602020204020303" pitchFamily="34" charset="0"/>
              </a:rPr>
              <a:t>be</a:t>
            </a:r>
            <a:r>
              <a:rPr lang="en-US" dirty="0">
                <a:solidFill>
                  <a:schemeClr val="bg1"/>
                </a:solidFill>
                <a:effectLst>
                  <a:outerShdw blurRad="38100" dist="38100" dir="2700000" algn="tl">
                    <a:srgbClr val="000000">
                      <a:alpha val="43137"/>
                    </a:srgbClr>
                  </a:outerShdw>
                </a:effectLst>
                <a:latin typeface="Futura Md BT" panose="020B0602020204020303" pitchFamily="34" charset="0"/>
              </a:rPr>
              <a:t> blessing and honor and glory and dominion          forever and ever." </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Revelation 5:13 </a:t>
            </a:r>
            <a:r>
              <a:rPr lang="en-US" sz="2000" b="1" dirty="0">
                <a:effectLst>
                  <a:outerShdw blurRad="38100" dist="38100" dir="2700000" algn="tl">
                    <a:srgbClr val="000000">
                      <a:alpha val="43137"/>
                    </a:srgbClr>
                  </a:outerShdw>
                </a:effectLst>
                <a:latin typeface="Futura Md BT" panose="020B0602020204020303" pitchFamily="34" charset="0"/>
              </a:rPr>
              <a:t>(NASB)</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304141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502617"/>
            <a:ext cx="6585218" cy="1871749"/>
          </a:xfrm>
        </p:spPr>
        <p:txBody>
          <a:bodyPr>
            <a:noAutofit/>
          </a:bodyPr>
          <a:lstStyle/>
          <a:p>
            <a:pPr algn="l"/>
            <a:br>
              <a:rPr lang="en-US" sz="2000" dirty="0"/>
            </a:br>
            <a:r>
              <a:rPr lang="en-US" sz="3600" baseline="30000" dirty="0">
                <a:solidFill>
                  <a:schemeClr val="bg1"/>
                </a:solidFill>
                <a:effectLst>
                  <a:outerShdw blurRad="38100" dist="38100" dir="2700000" algn="tl">
                    <a:srgbClr val="000000">
                      <a:alpha val="43137"/>
                    </a:srgbClr>
                  </a:outerShdw>
                </a:effectLst>
                <a:latin typeface="Futura Md BT" panose="020B0602020204020303" pitchFamily="34" charset="0"/>
              </a:rPr>
              <a:t>14 </a:t>
            </a: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 And the four living creatures kept saying, "Amen." And the elders fell down and worshiped. </a:t>
            </a:r>
            <a:endParaRPr lang="en-US" dirty="0">
              <a:solidFill>
                <a:schemeClr val="bg1"/>
              </a:solidFill>
              <a:effectLst>
                <a:outerShdw blurRad="38100" dist="38100" dir="2700000" algn="tl">
                  <a:srgbClr val="000000">
                    <a:alpha val="43137"/>
                  </a:srgbClr>
                </a:outerShdw>
              </a:effectLst>
              <a:latin typeface="Futura Md BT" panose="020B0602020204020303" pitchFamily="34" charset="0"/>
            </a:endParaRP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Revelation 5:14 </a:t>
            </a:r>
            <a:r>
              <a:rPr lang="en-US" sz="2000" b="1" dirty="0">
                <a:effectLst>
                  <a:outerShdw blurRad="38100" dist="38100" dir="2700000" algn="tl">
                    <a:srgbClr val="000000">
                      <a:alpha val="43137"/>
                    </a:srgbClr>
                  </a:outerShdw>
                </a:effectLst>
                <a:latin typeface="Futura Md BT" panose="020B0602020204020303" pitchFamily="34" charset="0"/>
              </a:rPr>
              <a:t>(NASB)</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256697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787" y="1843088"/>
            <a:ext cx="3692182" cy="1185501"/>
          </a:xfrm>
        </p:spPr>
        <p:txBody>
          <a:bodyPr>
            <a:normAutofit/>
          </a:bodyPr>
          <a:lstStyle/>
          <a:p>
            <a:r>
              <a:rPr lang="en-US" dirty="0">
                <a:effectLst>
                  <a:outerShdw blurRad="38100" dist="38100" dir="2700000" algn="tl">
                    <a:srgbClr val="000000">
                      <a:alpha val="43137"/>
                    </a:srgbClr>
                  </a:outerShdw>
                </a:effectLst>
                <a:latin typeface="Futura Md BT" panose="020B0602020204020303" pitchFamily="34" charset="0"/>
              </a:rPr>
              <a:t>Worshiping</a:t>
            </a:r>
          </a:p>
        </p:txBody>
      </p:sp>
      <p:sp>
        <p:nvSpPr>
          <p:cNvPr id="6" name="Text Placeholder 5">
            <a:extLst>
              <a:ext uri="{FF2B5EF4-FFF2-40B4-BE49-F238E27FC236}">
                <a16:creationId xmlns:a16="http://schemas.microsoft.com/office/drawing/2014/main" id="{BFF541C3-C484-42CF-9FA6-3D791FC63BA0}"/>
              </a:ext>
            </a:extLst>
          </p:cNvPr>
          <p:cNvSpPr>
            <a:spLocks noGrp="1"/>
          </p:cNvSpPr>
          <p:nvPr>
            <p:ph type="body" sz="quarter" idx="11"/>
          </p:nvPr>
        </p:nvSpPr>
        <p:spPr>
          <a:xfrm>
            <a:off x="5448349" y="3062454"/>
            <a:ext cx="2435469" cy="679012"/>
          </a:xfrm>
        </p:spPr>
        <p:txBody>
          <a:bodyPr/>
          <a:lstStyle/>
          <a:p>
            <a:r>
              <a:rPr lang="en-US" sz="3600" dirty="0"/>
              <a:t>All In</a:t>
            </a:r>
          </a:p>
        </p:txBody>
      </p:sp>
    </p:spTree>
    <p:extLst>
      <p:ext uri="{BB962C8B-B14F-4D97-AF65-F5344CB8AC3E}">
        <p14:creationId xmlns:p14="http://schemas.microsoft.com/office/powerpoint/2010/main" val="11449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211" y="395288"/>
            <a:ext cx="7877413" cy="4243387"/>
          </a:xfrm>
        </p:spPr>
        <p:txBody>
          <a:bodyPr anchor="t">
            <a:normAutofit fontScale="90000"/>
          </a:bodyPr>
          <a:lstStyle/>
          <a:p>
            <a:pPr marL="457200" indent="-457200" algn="l">
              <a:tabLst>
                <a:tab pos="457200" algn="l"/>
              </a:tabLst>
            </a:pPr>
            <a:r>
              <a:rPr lang="en-US" sz="2000" dirty="0">
                <a:effectLst>
                  <a:outerShdw blurRad="38100" dist="38100" dir="2700000" algn="tl">
                    <a:srgbClr val="000000">
                      <a:alpha val="43137"/>
                    </a:srgbClr>
                  </a:outerShdw>
                </a:effectLst>
                <a:latin typeface="Futura Md BT" panose="020B0602020204020303" pitchFamily="34" charset="0"/>
              </a:rPr>
              <a:t>Questions: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1.	What was the best choir or musical group you have ever heard (or participated in)?  What was memorable about the group?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2.	What sticks out to you about the worship scene here in Revelation 5?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3.	What is your great challenge in your own private worship?  In corporate worship in small group?  In Corporate worship at church?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4.	What do you like about worship in church?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endParaRPr lang="en-US"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248253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211" y="395288"/>
            <a:ext cx="7877413" cy="4243387"/>
          </a:xfrm>
        </p:spPr>
        <p:txBody>
          <a:bodyPr anchor="t">
            <a:normAutofit fontScale="90000"/>
          </a:bodyPr>
          <a:lstStyle/>
          <a:p>
            <a:pPr marL="457200" indent="-457200" algn="l">
              <a:tabLst>
                <a:tab pos="457200" algn="l"/>
              </a:tabLst>
            </a:pPr>
            <a:r>
              <a:rPr lang="en-US" sz="2000" dirty="0">
                <a:effectLst>
                  <a:outerShdw blurRad="38100" dist="38100" dir="2700000" algn="tl">
                    <a:srgbClr val="000000">
                      <a:alpha val="43137"/>
                    </a:srgbClr>
                  </a:outerShdw>
                </a:effectLst>
                <a:latin typeface="Futura Md BT" panose="020B0602020204020303" pitchFamily="34" charset="0"/>
              </a:rPr>
              <a:t>Questions: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5.	What do you need to add into your life to enhance and engage with worship more?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6.	God is the focus of worship in Revelation chapter 4.  Jesus is the focus of worship in Revelation    chapter 5.  But in Revelation 5:13 John states that both God sitting on the throne and Jesus are worshiped.  Who do you tend to think of when you worship?  Why do you think that having both the Father and Jesus as the center of worship is key?  What role does the Holy Spirit have in our worship? (see John 4:23-24; Revelation 4:5).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endParaRPr lang="en-US"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270696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211" y="395288"/>
            <a:ext cx="7877413" cy="4243387"/>
          </a:xfrm>
        </p:spPr>
        <p:txBody>
          <a:bodyPr anchor="t">
            <a:normAutofit fontScale="90000"/>
          </a:bodyPr>
          <a:lstStyle/>
          <a:p>
            <a:pPr marL="457200" indent="-457200" algn="l">
              <a:tabLst>
                <a:tab pos="457200" algn="l"/>
              </a:tabLst>
            </a:pPr>
            <a:r>
              <a:rPr lang="en-US" sz="2000" dirty="0">
                <a:effectLst>
                  <a:outerShdw blurRad="38100" dist="38100" dir="2700000" algn="tl">
                    <a:srgbClr val="000000">
                      <a:alpha val="43137"/>
                    </a:srgbClr>
                  </a:outerShdw>
                </a:effectLst>
                <a:latin typeface="Futura Md BT" panose="020B0602020204020303" pitchFamily="34" charset="0"/>
              </a:rPr>
              <a:t>Questions: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7.	What would the vision of Revelation 5 do to the persecuted Christians mentioned in Revelation chapters 1-3 during the reign of Domitian around 90 A.D.?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8.	What does the vision of Revelation 5 have to say to us as we view our out-of-control world?</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endParaRPr lang="en-US"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388727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211" y="395288"/>
            <a:ext cx="7877413" cy="4243387"/>
          </a:xfrm>
        </p:spPr>
        <p:txBody>
          <a:bodyPr anchor="t">
            <a:normAutofit fontScale="90000"/>
          </a:bodyPr>
          <a:lstStyle/>
          <a:p>
            <a:pPr marL="457200" indent="-457200" algn="l">
              <a:tabLst>
                <a:tab pos="457200" algn="l"/>
              </a:tabLst>
            </a:pPr>
            <a:r>
              <a:rPr lang="en-US" sz="2000" dirty="0">
                <a:effectLst>
                  <a:outerShdw blurRad="38100" dist="38100" dir="2700000" algn="tl">
                    <a:srgbClr val="000000">
                      <a:alpha val="43137"/>
                    </a:srgbClr>
                  </a:outerShdw>
                </a:effectLst>
                <a:latin typeface="Futura Md BT" panose="020B0602020204020303" pitchFamily="34" charset="0"/>
              </a:rPr>
              <a:t>Questions: </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9.	What does the following verses add to the concept of our worship and what it should look like?</a:t>
            </a:r>
            <a:br>
              <a:rPr lang="en-US" sz="2000" dirty="0">
                <a:effectLst>
                  <a:outerShdw blurRad="38100" dist="38100" dir="2700000" algn="tl">
                    <a:srgbClr val="000000">
                      <a:alpha val="43137"/>
                    </a:srgbClr>
                  </a:outerShdw>
                </a:effectLst>
                <a:latin typeface="Futura Md BT" panose="020B0602020204020303" pitchFamily="34" charset="0"/>
              </a:rPr>
            </a:b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1 Corinthians 10:31 (NASB) 31  Whether, then, you eat or drink or whatever you do, do all to the glory of God.</a:t>
            </a: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Romans 12:1-2 (NASB) 1  Therefore I urge you, brethren, by the mercies of God, to present your bodies a living and holy sacrifice, acceptable to God, which is your spiritual service of worship. </a:t>
            </a:r>
            <a:br>
              <a:rPr lang="en-US" sz="2000" dirty="0">
                <a:effectLst>
                  <a:outerShdw blurRad="38100" dist="38100" dir="2700000" algn="tl">
                    <a:srgbClr val="000000">
                      <a:alpha val="43137"/>
                    </a:srgbClr>
                  </a:outerShdw>
                </a:effectLst>
                <a:latin typeface="Futura Md BT" panose="020B0602020204020303" pitchFamily="34" charset="0"/>
              </a:rPr>
            </a:br>
            <a:r>
              <a:rPr lang="en-US" sz="2000" dirty="0">
                <a:effectLst>
                  <a:outerShdw blurRad="38100" dist="38100" dir="2700000" algn="tl">
                    <a:srgbClr val="000000">
                      <a:alpha val="43137"/>
                    </a:srgbClr>
                  </a:outerShdw>
                </a:effectLst>
                <a:latin typeface="Futura Md BT" panose="020B0602020204020303" pitchFamily="34" charset="0"/>
              </a:rPr>
              <a:t>2  And do not be conformed to this world, but be transformed by the renewing of your mind, so that you may prove what the will of God is, that which is good and acceptable and perfect. </a:t>
            </a:r>
            <a:br>
              <a:rPr lang="en-US" dirty="0">
                <a:effectLst>
                  <a:outerShdw blurRad="38100" dist="38100" dir="2700000" algn="tl">
                    <a:srgbClr val="000000">
                      <a:alpha val="43137"/>
                    </a:srgbClr>
                  </a:outerShdw>
                </a:effectLst>
                <a:latin typeface="Futura Md BT" panose="020B0602020204020303" pitchFamily="34" charset="0"/>
              </a:rPr>
            </a:br>
            <a:endParaRPr lang="en-US"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9224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502616"/>
            <a:ext cx="6585218" cy="3462345"/>
          </a:xfrm>
        </p:spPr>
        <p:txBody>
          <a:bodyPr>
            <a:noAutofit/>
          </a:bodyPr>
          <a:lstStyle/>
          <a:p>
            <a:pPr algn="l"/>
            <a:b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br>
            <a:r>
              <a:rPr lang="en-US" sz="3200" baseline="30000" dirty="0">
                <a:solidFill>
                  <a:schemeClr val="bg1"/>
                </a:solidFill>
                <a:effectLst>
                  <a:outerShdw blurRad="38100" dist="38100" dir="2700000" algn="tl">
                    <a:srgbClr val="000000">
                      <a:alpha val="43137"/>
                    </a:srgbClr>
                  </a:outerShdw>
                </a:effectLst>
                <a:latin typeface="Futura Md BT" panose="020B0602020204020303" pitchFamily="34" charset="0"/>
              </a:rPr>
              <a:t>8 </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When He had taken the book, the four living creatures and the twenty-four elders fell down before the Lamb, each one holding a harp and golden bowls full of incense, which are the          prayers of the saints. </a:t>
            </a:r>
            <a:b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br>
            <a:endParaRPr lang="en-US" sz="3200" dirty="0">
              <a:solidFill>
                <a:schemeClr val="bg1"/>
              </a:solidFill>
              <a:effectLst>
                <a:outerShdw blurRad="38100" dist="38100" dir="2700000" algn="tl">
                  <a:srgbClr val="000000">
                    <a:alpha val="43137"/>
                  </a:srgbClr>
                </a:outerShdw>
              </a:effectLst>
              <a:latin typeface="Futura Md BT" panose="020B0602020204020303" pitchFamily="34" charset="0"/>
            </a:endParaRP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Revelation 5:8 </a:t>
            </a:r>
            <a:r>
              <a:rPr lang="en-US" sz="2000" b="1" dirty="0">
                <a:effectLst>
                  <a:outerShdw blurRad="38100" dist="38100" dir="2700000" algn="tl">
                    <a:srgbClr val="000000">
                      <a:alpha val="43137"/>
                    </a:srgbClr>
                  </a:outerShdw>
                </a:effectLst>
                <a:latin typeface="Futura Md BT" panose="020B0602020204020303" pitchFamily="34" charset="0"/>
              </a:rPr>
              <a:t>(NASB)</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387725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122945"/>
            <a:ext cx="6585218" cy="837559"/>
          </a:xfrm>
        </p:spPr>
        <p:txBody>
          <a:bodyPr>
            <a:noAutofit/>
          </a:bodyPr>
          <a:lstStyle/>
          <a:p>
            <a:pPr algn="l"/>
            <a:br>
              <a:rPr lang="en-US" sz="3600" dirty="0">
                <a:solidFill>
                  <a:schemeClr val="bg1"/>
                </a:solidFill>
                <a:latin typeface="Futura Md BT" panose="020B0602020204020303" pitchFamily="34" charset="0"/>
              </a:rPr>
            </a:b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I</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His Sacrifice	Rev 5:9</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Worshiping</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139419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502617"/>
            <a:ext cx="6585218" cy="2970566"/>
          </a:xfrm>
        </p:spPr>
        <p:txBody>
          <a:bodyPr>
            <a:noAutofit/>
          </a:bodyPr>
          <a:lstStyle/>
          <a:p>
            <a:pPr algn="l"/>
            <a:br>
              <a:rPr lang="en-US" sz="3200" dirty="0">
                <a:solidFill>
                  <a:schemeClr val="bg1"/>
                </a:solidFill>
                <a:latin typeface="Futura Md BT" panose="020B0602020204020303" pitchFamily="34" charset="0"/>
              </a:rPr>
            </a:br>
            <a:r>
              <a:rPr lang="en-US" sz="3200" baseline="30000" dirty="0">
                <a:solidFill>
                  <a:schemeClr val="bg1"/>
                </a:solidFill>
                <a:effectLst>
                  <a:outerShdw blurRad="38100" dist="38100" dir="2700000" algn="tl">
                    <a:srgbClr val="000000">
                      <a:alpha val="43137"/>
                    </a:srgbClr>
                  </a:outerShdw>
                </a:effectLst>
                <a:latin typeface="Futura Md BT" panose="020B0602020204020303" pitchFamily="34" charset="0"/>
              </a:rPr>
              <a:t>9 </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And they *sang a new song, saying, "Worthy are You to take the book and to break its seals; for You were slain, and purchased for God with Your blood </a:t>
            </a:r>
            <a:r>
              <a:rPr lang="en-US" sz="3200" i="1" dirty="0">
                <a:solidFill>
                  <a:schemeClr val="bg1"/>
                </a:solidFill>
                <a:effectLst>
                  <a:outerShdw blurRad="38100" dist="38100" dir="2700000" algn="tl">
                    <a:srgbClr val="000000">
                      <a:alpha val="43137"/>
                    </a:srgbClr>
                  </a:outerShdw>
                </a:effectLst>
                <a:latin typeface="Futura Md BT" panose="020B0602020204020303" pitchFamily="34" charset="0"/>
              </a:rPr>
              <a:t>men</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from every tribe and tongue and people and nation. </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Revelation 5:9 </a:t>
            </a:r>
            <a:r>
              <a:rPr lang="en-US" sz="2000" b="1" dirty="0">
                <a:effectLst>
                  <a:outerShdw blurRad="38100" dist="38100" dir="2700000" algn="tl">
                    <a:srgbClr val="000000">
                      <a:alpha val="43137"/>
                    </a:srgbClr>
                  </a:outerShdw>
                </a:effectLst>
                <a:latin typeface="Futura Md BT" panose="020B0602020204020303" pitchFamily="34" charset="0"/>
              </a:rPr>
              <a:t>(NASB)</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368665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person painting a picture&#10;&#10;Description automatically generated with low confidence">
            <a:extLst>
              <a:ext uri="{FF2B5EF4-FFF2-40B4-BE49-F238E27FC236}">
                <a16:creationId xmlns:a16="http://schemas.microsoft.com/office/drawing/2014/main" id="{F1C757DB-6B34-4AB0-8524-8D6CDE9F4E01}"/>
              </a:ext>
            </a:extLst>
          </p:cNvPr>
          <p:cNvPicPr>
            <a:picLocks noChangeAspect="1"/>
          </p:cNvPicPr>
          <p:nvPr/>
        </p:nvPicPr>
        <p:blipFill>
          <a:blip r:embed="rId2"/>
          <a:stretch>
            <a:fillRect/>
          </a:stretch>
        </p:blipFill>
        <p:spPr>
          <a:xfrm>
            <a:off x="-121381" y="-8362"/>
            <a:ext cx="6453025" cy="4952596"/>
          </a:xfrm>
          <a:prstGeom prst="rect">
            <a:avLst/>
          </a:prstGeom>
        </p:spPr>
      </p:pic>
      <p:sp>
        <p:nvSpPr>
          <p:cNvPr id="2" name="TextBox 1">
            <a:extLst>
              <a:ext uri="{FF2B5EF4-FFF2-40B4-BE49-F238E27FC236}">
                <a16:creationId xmlns:a16="http://schemas.microsoft.com/office/drawing/2014/main" id="{F92D9943-03D7-42C0-B69F-C39000FC697F}"/>
              </a:ext>
            </a:extLst>
          </p:cNvPr>
          <p:cNvSpPr txBox="1"/>
          <p:nvPr/>
        </p:nvSpPr>
        <p:spPr>
          <a:xfrm>
            <a:off x="6508377" y="485522"/>
            <a:ext cx="2247206" cy="4339650"/>
          </a:xfrm>
          <a:prstGeom prst="rect">
            <a:avLst/>
          </a:prstGeom>
          <a:noFill/>
        </p:spPr>
        <p:txBody>
          <a:bodyPr wrap="square" rtlCol="0">
            <a:spAutoFit/>
          </a:bodyPr>
          <a:lstStyle/>
          <a:p>
            <a:pPr algn="ctr"/>
            <a:r>
              <a:rPr lang="en-US" sz="3600" dirty="0">
                <a:solidFill>
                  <a:srgbClr val="050505"/>
                </a:solidFill>
                <a:effectLst>
                  <a:outerShdw blurRad="38100" dist="38100" dir="2700000" algn="tl">
                    <a:srgbClr val="000000">
                      <a:alpha val="43137"/>
                    </a:srgbClr>
                  </a:outerShdw>
                </a:effectLst>
                <a:latin typeface="Futura Md BT" panose="020B0602020204020303" pitchFamily="34" charset="0"/>
                <a:cs typeface="MS Mincho" panose="02020609040205080304" pitchFamily="49" charset="-128"/>
              </a:rPr>
              <a:t>義  Yi</a:t>
            </a:r>
          </a:p>
          <a:p>
            <a:pPr algn="ctr"/>
            <a:r>
              <a:rPr lang="en-US" sz="2400" dirty="0">
                <a:solidFill>
                  <a:srgbClr val="050505"/>
                </a:solidFill>
                <a:effectLst>
                  <a:outerShdw blurRad="38100" dist="38100" dir="2700000" algn="tl">
                    <a:srgbClr val="000000">
                      <a:alpha val="43137"/>
                    </a:srgbClr>
                  </a:outerShdw>
                </a:effectLst>
                <a:latin typeface="Futura Md BT" panose="020B0602020204020303" pitchFamily="34" charset="0"/>
                <a:cs typeface="MS Mincho" panose="02020609040205080304" pitchFamily="49" charset="-128"/>
              </a:rPr>
              <a:t>Righteousness</a:t>
            </a:r>
          </a:p>
          <a:p>
            <a:pPr algn="ctr"/>
            <a:endParaRPr lang="en-US" sz="3600" dirty="0">
              <a:solidFill>
                <a:srgbClr val="050505"/>
              </a:solidFill>
              <a:effectLst>
                <a:outerShdw blurRad="38100" dist="38100" dir="2700000" algn="tl">
                  <a:srgbClr val="000000">
                    <a:alpha val="43137"/>
                  </a:srgbClr>
                </a:outerShdw>
              </a:effectLst>
              <a:latin typeface="Futura Md BT" panose="020B0602020204020303" pitchFamily="34" charset="0"/>
            </a:endParaRPr>
          </a:p>
          <a:p>
            <a:pPr algn="ctr"/>
            <a:r>
              <a:rPr lang="en-US" sz="3600" dirty="0">
                <a:solidFill>
                  <a:srgbClr val="050505"/>
                </a:solidFill>
                <a:effectLst>
                  <a:outerShdw blurRad="38100" dist="38100" dir="2700000" algn="tl">
                    <a:srgbClr val="000000">
                      <a:alpha val="43137"/>
                    </a:srgbClr>
                  </a:outerShdw>
                </a:effectLst>
                <a:latin typeface="Futura Md BT" panose="020B0602020204020303" pitchFamily="34" charset="0"/>
                <a:cs typeface="MS Mincho" panose="02020609040205080304" pitchFamily="49" charset="-128"/>
              </a:rPr>
              <a:t>羊 Yang</a:t>
            </a:r>
          </a:p>
          <a:p>
            <a:pPr algn="ctr"/>
            <a:r>
              <a:rPr lang="en-US" sz="3600" dirty="0">
                <a:solidFill>
                  <a:srgbClr val="050505"/>
                </a:solidFill>
                <a:effectLst>
                  <a:outerShdw blurRad="38100" dist="38100" dir="2700000" algn="tl">
                    <a:srgbClr val="000000">
                      <a:alpha val="43137"/>
                    </a:srgbClr>
                  </a:outerShdw>
                </a:effectLst>
                <a:latin typeface="Futura Md BT" panose="020B0602020204020303" pitchFamily="34" charset="0"/>
              </a:rPr>
              <a:t>Lamb</a:t>
            </a:r>
          </a:p>
          <a:p>
            <a:pPr algn="ctr"/>
            <a:endParaRPr lang="en-US" sz="3600" dirty="0">
              <a:solidFill>
                <a:srgbClr val="050505"/>
              </a:solidFill>
              <a:effectLst>
                <a:outerShdw blurRad="38100" dist="38100" dir="2700000" algn="tl">
                  <a:srgbClr val="000000">
                    <a:alpha val="43137"/>
                  </a:srgbClr>
                </a:outerShdw>
              </a:effectLst>
              <a:latin typeface="Futura Md BT" panose="020B0602020204020303" pitchFamily="34" charset="0"/>
            </a:endParaRPr>
          </a:p>
          <a:p>
            <a:pPr algn="ctr"/>
            <a:r>
              <a:rPr lang="en-US" sz="3600" dirty="0">
                <a:solidFill>
                  <a:srgbClr val="050505"/>
                </a:solidFill>
                <a:effectLst>
                  <a:outerShdw blurRad="38100" dist="38100" dir="2700000" algn="tl">
                    <a:srgbClr val="000000">
                      <a:alpha val="43137"/>
                    </a:srgbClr>
                  </a:outerShdw>
                </a:effectLst>
                <a:latin typeface="Futura Md BT" panose="020B0602020204020303" pitchFamily="34" charset="0"/>
                <a:cs typeface="MS Mincho" panose="02020609040205080304" pitchFamily="49" charset="-128"/>
              </a:rPr>
              <a:t>我  Wo</a:t>
            </a:r>
          </a:p>
          <a:p>
            <a:pPr algn="ctr"/>
            <a:r>
              <a:rPr lang="en-US" sz="3600" dirty="0">
                <a:solidFill>
                  <a:srgbClr val="050505"/>
                </a:solidFill>
                <a:effectLst>
                  <a:outerShdw blurRad="38100" dist="38100" dir="2700000" algn="tl">
                    <a:srgbClr val="000000">
                      <a:alpha val="43137"/>
                    </a:srgbClr>
                  </a:outerShdw>
                </a:effectLst>
                <a:latin typeface="Futura Md BT" panose="020B0602020204020303" pitchFamily="34" charset="0"/>
              </a:rPr>
              <a:t>Me</a:t>
            </a:r>
            <a:endParaRPr lang="en-US" sz="3600" dirty="0"/>
          </a:p>
        </p:txBody>
      </p:sp>
    </p:spTree>
    <p:extLst>
      <p:ext uri="{BB962C8B-B14F-4D97-AF65-F5344CB8AC3E}">
        <p14:creationId xmlns:p14="http://schemas.microsoft.com/office/powerpoint/2010/main" val="140548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122945"/>
            <a:ext cx="6585218" cy="1436914"/>
          </a:xfrm>
        </p:spPr>
        <p:txBody>
          <a:bodyPr>
            <a:noAutofit/>
          </a:bodyPr>
          <a:lstStyle/>
          <a:p>
            <a:pPr algn="l"/>
            <a:br>
              <a:rPr lang="en-US" sz="3600" dirty="0">
                <a:solidFill>
                  <a:schemeClr val="bg1"/>
                </a:solidFill>
                <a:latin typeface="Futura Md BT" panose="020B0602020204020303" pitchFamily="34" charset="0"/>
              </a:rPr>
            </a:b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I</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His Sacrifice	Rev 5:9</a:t>
            </a:r>
          </a:p>
          <a:p>
            <a:pPr algn="l"/>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II. Our Nature		Rev 5:10 </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Worshiping</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387866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502617"/>
            <a:ext cx="6585218" cy="1710385"/>
          </a:xfrm>
        </p:spPr>
        <p:txBody>
          <a:bodyPr>
            <a:noAutofit/>
          </a:bodyPr>
          <a:lstStyle/>
          <a:p>
            <a:pPr algn="l"/>
            <a:br>
              <a:rPr lang="en-US" sz="3200" dirty="0">
                <a:solidFill>
                  <a:schemeClr val="bg1"/>
                </a:solidFill>
                <a:latin typeface="Futura Md BT" panose="020B0602020204020303" pitchFamily="34" charset="0"/>
              </a:rPr>
            </a:br>
            <a:r>
              <a:rPr lang="en-US" sz="3600" baseline="30000" dirty="0">
                <a:solidFill>
                  <a:schemeClr val="bg1"/>
                </a:solidFill>
                <a:effectLst>
                  <a:outerShdw blurRad="38100" dist="38100" dir="2700000" algn="tl">
                    <a:srgbClr val="000000">
                      <a:alpha val="43137"/>
                    </a:srgbClr>
                  </a:outerShdw>
                </a:effectLst>
                <a:latin typeface="Futura Md BT" panose="020B0602020204020303" pitchFamily="34" charset="0"/>
              </a:rPr>
              <a:t>10 </a:t>
            </a: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 "You have made them </a:t>
            </a:r>
            <a:r>
              <a:rPr lang="en-US" sz="3600" i="1" dirty="0">
                <a:solidFill>
                  <a:schemeClr val="bg1"/>
                </a:solidFill>
                <a:effectLst>
                  <a:outerShdw blurRad="38100" dist="38100" dir="2700000" algn="tl">
                    <a:srgbClr val="000000">
                      <a:alpha val="43137"/>
                    </a:srgbClr>
                  </a:outerShdw>
                </a:effectLst>
                <a:latin typeface="Futura Md BT" panose="020B0602020204020303" pitchFamily="34" charset="0"/>
              </a:rPr>
              <a:t>to be</a:t>
            </a: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 a kingdom and priests to our God; and they will reign upon the earth." </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Revelation 5:10 </a:t>
            </a:r>
            <a:r>
              <a:rPr lang="en-US" sz="2000" b="1" dirty="0">
                <a:effectLst>
                  <a:outerShdw blurRad="38100" dist="38100" dir="2700000" algn="tl">
                    <a:srgbClr val="000000">
                      <a:alpha val="43137"/>
                    </a:srgbClr>
                  </a:outerShdw>
                </a:effectLst>
                <a:latin typeface="Futura Md BT" panose="020B0602020204020303" pitchFamily="34" charset="0"/>
              </a:rPr>
              <a:t>(NASB)</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31426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122945"/>
            <a:ext cx="6585218" cy="2013216"/>
          </a:xfrm>
        </p:spPr>
        <p:txBody>
          <a:bodyPr>
            <a:noAutofit/>
          </a:bodyPr>
          <a:lstStyle/>
          <a:p>
            <a:pPr algn="l"/>
            <a:br>
              <a:rPr lang="en-US" sz="3600" dirty="0">
                <a:solidFill>
                  <a:schemeClr val="bg1"/>
                </a:solidFill>
                <a:latin typeface="Futura Md BT" panose="020B0602020204020303" pitchFamily="34" charset="0"/>
              </a:rPr>
            </a:br>
            <a:r>
              <a:rPr lang="en-US" sz="3600" dirty="0">
                <a:solidFill>
                  <a:schemeClr val="bg1"/>
                </a:solidFill>
                <a:effectLst>
                  <a:outerShdw blurRad="38100" dist="38100" dir="2700000" algn="tl">
                    <a:srgbClr val="000000">
                      <a:alpha val="43137"/>
                    </a:srgbClr>
                  </a:outerShdw>
                </a:effectLst>
                <a:latin typeface="Futura Md BT" panose="020B0602020204020303" pitchFamily="34" charset="0"/>
              </a:rPr>
              <a:t>I</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His Sacrifice	Rev 5:9</a:t>
            </a:r>
          </a:p>
          <a:p>
            <a:pPr algn="l"/>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II.  Our Nature	Rev 5:10 </a:t>
            </a:r>
          </a:p>
          <a:p>
            <a:pPr algn="l"/>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III. His Character	Rev 5:11-12</a:t>
            </a: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Worshiping</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226134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775" y="502618"/>
            <a:ext cx="6585218" cy="3362452"/>
          </a:xfrm>
        </p:spPr>
        <p:txBody>
          <a:bodyPr>
            <a:noAutofit/>
          </a:bodyPr>
          <a:lstStyle/>
          <a:p>
            <a:pPr algn="l"/>
            <a:br>
              <a:rPr lang="en-US" sz="3200" dirty="0">
                <a:solidFill>
                  <a:schemeClr val="bg1"/>
                </a:solidFill>
                <a:latin typeface="Futura Md BT" panose="020B0602020204020303" pitchFamily="34" charset="0"/>
              </a:rPr>
            </a:br>
            <a:br>
              <a:rPr lang="en-US" sz="2000" dirty="0"/>
            </a:br>
            <a:r>
              <a:rPr lang="en-US" sz="3200" baseline="30000" dirty="0">
                <a:solidFill>
                  <a:schemeClr val="bg1"/>
                </a:solidFill>
                <a:effectLst>
                  <a:outerShdw blurRad="38100" dist="38100" dir="2700000" algn="tl">
                    <a:srgbClr val="000000">
                      <a:alpha val="43137"/>
                    </a:srgbClr>
                  </a:outerShdw>
                </a:effectLst>
                <a:latin typeface="Futura Md BT" panose="020B0602020204020303" pitchFamily="34" charset="0"/>
              </a:rPr>
              <a:t>11 </a:t>
            </a:r>
            <a:r>
              <a:rPr lang="en-US" sz="3200" dirty="0">
                <a:solidFill>
                  <a:schemeClr val="bg1"/>
                </a:solidFill>
                <a:effectLst>
                  <a:outerShdw blurRad="38100" dist="38100" dir="2700000" algn="tl">
                    <a:srgbClr val="000000">
                      <a:alpha val="43137"/>
                    </a:srgbClr>
                  </a:outerShdw>
                </a:effectLst>
                <a:latin typeface="Futura Md BT" panose="020B0602020204020303" pitchFamily="34" charset="0"/>
              </a:rPr>
              <a:t> Then I looked, and I heard the voice of many angels around the throne and the living creatures and the elders; and the number of them was myriads of myriads,   and thousands of thousands, </a:t>
            </a:r>
            <a:br>
              <a:rPr lang="en-US" sz="3200" dirty="0"/>
            </a:br>
            <a:endParaRPr lang="en-US" sz="3200" dirty="0"/>
          </a:p>
          <a:p>
            <a:pPr algn="l"/>
            <a:endParaRPr lang="en-US" sz="3600" dirty="0">
              <a:solidFill>
                <a:schemeClr val="bg1"/>
              </a:solidFill>
              <a:effectLst>
                <a:outerShdw blurRad="38100" dist="38100" dir="2700000" algn="tl">
                  <a:srgbClr val="000000">
                    <a:alpha val="43137"/>
                  </a:srgbClr>
                </a:outerShdw>
              </a:effectLst>
              <a:latin typeface="Futura Md BT" panose="020B0602020204020303" pitchFamily="34" charset="0"/>
            </a:endParaRPr>
          </a:p>
        </p:txBody>
      </p:sp>
      <p:sp>
        <p:nvSpPr>
          <p:cNvPr id="4" name="Text Placeholder 3"/>
          <p:cNvSpPr>
            <a:spLocks noGrp="1"/>
          </p:cNvSpPr>
          <p:nvPr>
            <p:ph type="body" sz="quarter" idx="14"/>
          </p:nvPr>
        </p:nvSpPr>
        <p:spPr>
          <a:xfrm>
            <a:off x="5363455" y="3726756"/>
            <a:ext cx="3246505" cy="914127"/>
          </a:xfrm>
        </p:spPr>
        <p:txBody>
          <a:bodyPr>
            <a:noAutofit/>
          </a:bodyPr>
          <a:lstStyle/>
          <a:p>
            <a:r>
              <a:rPr lang="en-US" sz="2800" b="1" dirty="0">
                <a:effectLst>
                  <a:outerShdw blurRad="38100" dist="38100" dir="2700000" algn="tl">
                    <a:srgbClr val="000000">
                      <a:alpha val="43137"/>
                    </a:srgbClr>
                  </a:outerShdw>
                </a:effectLst>
                <a:latin typeface="Futura Md BT" panose="020B0602020204020303" pitchFamily="34" charset="0"/>
              </a:rPr>
              <a:t>  Revelation 5:11 </a:t>
            </a:r>
            <a:r>
              <a:rPr lang="en-US" sz="2000" b="1" dirty="0">
                <a:effectLst>
                  <a:outerShdw blurRad="38100" dist="38100" dir="2700000" algn="tl">
                    <a:srgbClr val="000000">
                      <a:alpha val="43137"/>
                    </a:srgbClr>
                  </a:outerShdw>
                </a:effectLst>
                <a:latin typeface="Futura Md BT" panose="020B0602020204020303" pitchFamily="34" charset="0"/>
              </a:rPr>
              <a:t>(NASB)</a:t>
            </a:r>
            <a:endParaRPr lang="en-US" sz="2000" i="1" dirty="0">
              <a:effectLst>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val="34958455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1369</TotalTime>
  <Words>844</Words>
  <Application>Microsoft Office PowerPoint</Application>
  <PresentationFormat>On-screen Show (16:9)</PresentationFormat>
  <Paragraphs>46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Futura Md BT</vt:lpstr>
      <vt:lpstr>Trebuchet MS</vt:lpstr>
      <vt:lpstr>Default</vt:lpstr>
      <vt:lpstr>Sermon:  Worshiping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Worshiping</vt:lpstr>
      <vt:lpstr>Questions:   1. What was the best choir or musical group you have ever heard (or participated in)?  What was memorable about the group?    2. What sticks out to you about the worship scene here in Revelation 5?    3. What is your great challenge in your own private worship?  In corporate worship in small group?  In Corporate worship at church?   4. What do you like about worship in church?    </vt:lpstr>
      <vt:lpstr>Questions:   5. What do you need to add into your life to enhance and engage with worship more?   6. God is the focus of worship in Revelation chapter 4.  Jesus is the focus of worship in Revelation    chapter 5.  But in Revelation 5:13 John states that both God sitting on the throne and Jesus are worshiped.  Who do you tend to think of when you worship?  Why do you think that having both the Father and Jesus as the center of worship is key?  What role does the Holy Spirit have in our worship? (see John 4:23-24; Revelation 4:5).     </vt:lpstr>
      <vt:lpstr>Questions:   7. What would the vision of Revelation 5 do to the persecuted Christians mentioned in Revelation chapters 1-3 during the reign of Domitian around 90 A.D.?     8. What does the vision of Revelation 5 have to say to us as we view our out-of-control world?    </vt:lpstr>
      <vt:lpstr>Questions:   9. What does the following verses add to the concept of our worship and what it should look like?  1 Corinthians 10:31 (NASB) 31  Whether, then, you eat or drink or whatever you do, do all to the glory of God. Romans 12:1-2 (NASB) 1  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  </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Marjorie Lewan</cp:lastModifiedBy>
  <cp:revision>25</cp:revision>
  <dcterms:created xsi:type="dcterms:W3CDTF">2014-03-26T14:03:34Z</dcterms:created>
  <dcterms:modified xsi:type="dcterms:W3CDTF">2022-01-02T15:27:17Z</dcterms:modified>
</cp:coreProperties>
</file>