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80" r:id="rId2"/>
    <p:sldId id="283" r:id="rId3"/>
    <p:sldId id="281" r:id="rId4"/>
    <p:sldId id="276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0" r:id="rId16"/>
    <p:sldId id="278" r:id="rId17"/>
    <p:sldId id="271" r:id="rId18"/>
    <p:sldId id="272" r:id="rId19"/>
    <p:sldId id="273" r:id="rId20"/>
    <p:sldId id="279" r:id="rId21"/>
    <p:sldId id="282" r:id="rId22"/>
    <p:sldId id="285" r:id="rId23"/>
    <p:sldId id="284" r:id="rId24"/>
  </p:sldIdLst>
  <p:sldSz cx="18288000" cy="10287000"/>
  <p:notesSz cx="6858000" cy="9144000"/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FFFF99"/>
    <a:srgbClr val="666633"/>
    <a:srgbClr val="5E2A0A"/>
    <a:srgbClr val="818739"/>
    <a:srgbClr val="903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B4B34C-5B76-434A-B827-069319EAB896}" v="2" dt="2021-02-01T20:08:21.5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738" y="264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CC" userId="0971cdf0-d022-40e0-b882-3d8673dfdaea" providerId="ADAL" clId="{25B4B34C-5B76-434A-B827-069319EAB896}"/>
    <pc:docChg chg="modSld">
      <pc:chgData name="BCC" userId="0971cdf0-d022-40e0-b882-3d8673dfdaea" providerId="ADAL" clId="{25B4B34C-5B76-434A-B827-069319EAB896}" dt="2021-02-01T20:08:21.511" v="2"/>
      <pc:docMkLst>
        <pc:docMk/>
      </pc:docMkLst>
      <pc:sldChg chg="modSp mod">
        <pc:chgData name="BCC" userId="0971cdf0-d022-40e0-b882-3d8673dfdaea" providerId="ADAL" clId="{25B4B34C-5B76-434A-B827-069319EAB896}" dt="2021-02-01T20:08:21.511" v="2"/>
        <pc:sldMkLst>
          <pc:docMk/>
          <pc:sldMk cId="998535388" sldId="282"/>
        </pc:sldMkLst>
        <pc:spChg chg="mod">
          <ac:chgData name="BCC" userId="0971cdf0-d022-40e0-b882-3d8673dfdaea" providerId="ADAL" clId="{25B4B34C-5B76-434A-B827-069319EAB896}" dt="2021-02-01T20:08:21.511" v="2"/>
          <ac:spMkLst>
            <pc:docMk/>
            <pc:sldMk cId="998535388" sldId="282"/>
            <ac:spMk id="5" creationId="{1D2EBA24-9625-406E-8D81-3D301CE978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C7224-C0C1-0A45-9358-B882B8866C4A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843D-CC08-984E-B3FC-BDF63B71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02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64224" y="6542449"/>
            <a:ext cx="5672664" cy="53492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6557" y="2667001"/>
            <a:ext cx="8057446" cy="3603982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64224" y="6542449"/>
            <a:ext cx="5672664" cy="534926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704166" y="290285"/>
            <a:ext cx="13656108" cy="732971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04166" y="290285"/>
            <a:ext cx="13656108" cy="732971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04169" y="8233838"/>
            <a:ext cx="11479390" cy="10795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704166" y="290285"/>
            <a:ext cx="13656108" cy="732971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815666" y="842746"/>
            <a:ext cx="10557932" cy="5443756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chemeClr val="tx1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Font typeface="Arial"/>
              <a:buNone/>
              <a:defRPr/>
            </a:lvl3pPr>
            <a:lvl4pPr marL="2057400" indent="0">
              <a:buFont typeface="Arial"/>
              <a:buNone/>
              <a:defRPr/>
            </a:lvl4pPr>
            <a:lvl5pPr marL="27432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815669" y="6687610"/>
            <a:ext cx="10557934" cy="911224"/>
          </a:xfrm>
        </p:spPr>
        <p:txBody>
          <a:bodyPr>
            <a:normAutofit/>
          </a:bodyPr>
          <a:lstStyle>
            <a:lvl1pPr>
              <a:defRPr sz="2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46336" y="842748"/>
            <a:ext cx="10727264" cy="5951756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FFFFFF"/>
                </a:solidFill>
              </a:defRPr>
            </a:lvl1pPr>
            <a:lvl2pPr marL="685800" indent="0">
              <a:buNone/>
              <a:defRPr/>
            </a:lvl2pPr>
            <a:lvl3pPr marL="1371600" indent="0">
              <a:buFont typeface="Arial"/>
              <a:buNone/>
              <a:defRPr/>
            </a:lvl3pPr>
            <a:lvl4pPr marL="2057400" indent="0">
              <a:buFont typeface="Arial"/>
              <a:buNone/>
              <a:defRPr/>
            </a:lvl4pPr>
            <a:lvl5pPr marL="27432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8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4"/>
            <a:ext cx="16459200" cy="678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8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8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8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rgbClr val="903F0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371600" rtl="0" eaLnBrk="1" latinLnBrk="0" hangingPunct="1">
        <a:spcBef>
          <a:spcPct val="20000"/>
        </a:spcBef>
        <a:buFont typeface="Arial"/>
        <a:buNone/>
        <a:defRPr sz="4500" kern="1200">
          <a:solidFill>
            <a:srgbClr val="903F0F"/>
          </a:solidFill>
          <a:latin typeface="+mn-lt"/>
          <a:ea typeface="+mn-ea"/>
          <a:cs typeface="Apple Chancery"/>
        </a:defRPr>
      </a:lvl1pPr>
      <a:lvl2pPr marL="1371600" indent="-685800" algn="ctr" defTabSz="1371600" rtl="0" eaLnBrk="1" latinLnBrk="0" hangingPunct="1">
        <a:spcBef>
          <a:spcPct val="20000"/>
        </a:spcBef>
        <a:buFont typeface="Arial"/>
        <a:buChar char="•"/>
        <a:defRPr sz="4500" kern="1200">
          <a:solidFill>
            <a:srgbClr val="903F0F"/>
          </a:solidFill>
          <a:latin typeface="+mn-lt"/>
          <a:ea typeface="+mn-ea"/>
          <a:cs typeface="Apple Chancery"/>
        </a:defRPr>
      </a:lvl2pPr>
      <a:lvl3pPr marL="1371600" indent="0" algn="ctr" defTabSz="1371600" rtl="0" eaLnBrk="1" latinLnBrk="0" hangingPunct="1">
        <a:spcBef>
          <a:spcPct val="20000"/>
        </a:spcBef>
        <a:buFont typeface="Arial" pitchFamily="34" charset="0"/>
        <a:buNone/>
        <a:defRPr sz="4500" kern="1200">
          <a:solidFill>
            <a:srgbClr val="903F0F"/>
          </a:solidFill>
          <a:latin typeface="+mn-lt"/>
          <a:ea typeface="+mn-ea"/>
          <a:cs typeface="Apple Chancery"/>
        </a:defRPr>
      </a:lvl3pPr>
      <a:lvl4pPr marL="2057400" indent="0" algn="ctr" defTabSz="1371600" rtl="0" eaLnBrk="1" latinLnBrk="0" hangingPunct="1">
        <a:spcBef>
          <a:spcPct val="20000"/>
        </a:spcBef>
        <a:buFont typeface="Arial" pitchFamily="34" charset="0"/>
        <a:buNone/>
        <a:defRPr sz="4500" kern="1200">
          <a:solidFill>
            <a:srgbClr val="903F0F"/>
          </a:solidFill>
          <a:latin typeface="+mn-lt"/>
          <a:ea typeface="+mn-ea"/>
          <a:cs typeface="Apple Chancery"/>
        </a:defRPr>
      </a:lvl4pPr>
      <a:lvl5pPr marL="2743200" indent="0" algn="ctr" defTabSz="1371600" rtl="0" eaLnBrk="1" latinLnBrk="0" hangingPunct="1">
        <a:spcBef>
          <a:spcPct val="20000"/>
        </a:spcBef>
        <a:buFont typeface="Arial" pitchFamily="34" charset="0"/>
        <a:buNone/>
        <a:defRPr sz="4500" kern="1200">
          <a:solidFill>
            <a:srgbClr val="903F0F"/>
          </a:solidFill>
          <a:latin typeface="+mn-lt"/>
          <a:ea typeface="+mn-ea"/>
          <a:cs typeface="Apple Chancery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john+2&amp;version=ESV#fen-ESV-26105c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055828"/>
            <a:ext cx="18288000" cy="1079500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I. Temporary Temple (v 13-17)</a:t>
            </a:r>
          </a:p>
        </p:txBody>
      </p:sp>
      <p:pic>
        <p:nvPicPr>
          <p:cNvPr id="1026" name="Picture 2" descr="Jerusalem and the Temple of Herod Bruce Satterfield Deparment of Religious  Education, Brigham Young University - Idaho Introduction At the time of  Christ, the Jews were not living in an isolated area in Judea and Galilee.  Rather they were srpead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-6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595" y="5765407"/>
            <a:ext cx="5252484" cy="3465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333300"/>
            </a:outerShdw>
            <a:reflection blurRad="12700" stA="38000" endPos="28000" dist="5000" dir="5400000" sy="-100000" algn="bl" rotWithShape="0"/>
          </a:effec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7CD9DEF-1FAF-4BD6-80F9-C44D20E11EA4}"/>
              </a:ext>
            </a:extLst>
          </p:cNvPr>
          <p:cNvSpPr txBox="1">
            <a:spLocks/>
          </p:cNvSpPr>
          <p:nvPr/>
        </p:nvSpPr>
        <p:spPr>
          <a:xfrm>
            <a:off x="3040279" y="3028713"/>
            <a:ext cx="12207441" cy="2736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1371600" rtl="0" eaLnBrk="1" latinLnBrk="0" hangingPunct="1">
              <a:spcBef>
                <a:spcPct val="20000"/>
              </a:spcBef>
              <a:buFont typeface="Arial"/>
              <a:buNone/>
              <a:defRPr sz="4500" kern="1200" baseline="0">
                <a:solidFill>
                  <a:srgbClr val="903F0F"/>
                </a:solidFill>
                <a:latin typeface="+mn-lt"/>
                <a:ea typeface="+mn-ea"/>
                <a:cs typeface="Apple Chancery"/>
              </a:defRPr>
            </a:lvl1pPr>
            <a:lvl2pPr marL="1371600" indent="-685800" algn="l" defTabSz="1371600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rgbClr val="903F0F"/>
                </a:solidFill>
                <a:latin typeface="+mn-lt"/>
                <a:ea typeface="+mn-ea"/>
                <a:cs typeface="Apple Chancery"/>
              </a:defRPr>
            </a:lvl2pPr>
            <a:lvl3pPr marL="1371600" indent="0" algn="l" defTabSz="1371600" rtl="0" eaLnBrk="1" latinLnBrk="0" hangingPunct="1">
              <a:spcBef>
                <a:spcPct val="20000"/>
              </a:spcBef>
              <a:buFont typeface="Arial" pitchFamily="34" charset="0"/>
              <a:buNone/>
              <a:defRPr sz="4500" kern="1200">
                <a:solidFill>
                  <a:srgbClr val="903F0F"/>
                </a:solidFill>
                <a:latin typeface="+mn-lt"/>
                <a:ea typeface="+mn-ea"/>
                <a:cs typeface="Apple Chancery"/>
              </a:defRPr>
            </a:lvl3pPr>
            <a:lvl4pPr marL="2057400" indent="0" algn="l" defTabSz="1371600" rtl="0" eaLnBrk="1" latinLnBrk="0" hangingPunct="1">
              <a:spcBef>
                <a:spcPct val="20000"/>
              </a:spcBef>
              <a:buFont typeface="Arial" pitchFamily="34" charset="0"/>
              <a:buNone/>
              <a:defRPr sz="4500" kern="1200">
                <a:solidFill>
                  <a:srgbClr val="903F0F"/>
                </a:solidFill>
                <a:latin typeface="+mn-lt"/>
                <a:ea typeface="+mn-ea"/>
                <a:cs typeface="Apple Chancery"/>
              </a:defRPr>
            </a:lvl4pPr>
            <a:lvl5pPr marL="2743200" indent="0" algn="l" defTabSz="1371600" rtl="0" eaLnBrk="1" latinLnBrk="0" hangingPunct="1">
              <a:spcBef>
                <a:spcPct val="20000"/>
              </a:spcBef>
              <a:buFont typeface="Arial" pitchFamily="34" charset="0"/>
              <a:buNone/>
              <a:defRPr sz="4500" kern="1200">
                <a:solidFill>
                  <a:srgbClr val="903F0F"/>
                </a:solidFill>
                <a:latin typeface="+mn-lt"/>
                <a:ea typeface="+mn-ea"/>
                <a:cs typeface="Apple Chancery"/>
              </a:defRPr>
            </a:lvl5pPr>
            <a:lvl6pPr marL="37719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algn="l"/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1. Jesus Visits the Temple (v 13)</a:t>
            </a:r>
          </a:p>
          <a:p>
            <a:pPr marL="685800" algn="l"/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2. Jesus Cleans House (v 14-17)</a:t>
            </a:r>
          </a:p>
        </p:txBody>
      </p:sp>
    </p:spTree>
    <p:extLst>
      <p:ext uri="{BB962C8B-B14F-4D97-AF65-F5344CB8AC3E}">
        <p14:creationId xmlns:p14="http://schemas.microsoft.com/office/powerpoint/2010/main" val="36254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2:18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24895" y="2630464"/>
            <a:ext cx="16309910" cy="3533191"/>
          </a:xfrm>
          <a:effectLst/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So the Jews said to him,</a:t>
            </a:r>
            <a:b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“What sign do you show us for doing these things?” </a:t>
            </a:r>
          </a:p>
        </p:txBody>
      </p:sp>
    </p:spTree>
    <p:extLst>
      <p:ext uri="{BB962C8B-B14F-4D97-AF65-F5344CB8AC3E}">
        <p14:creationId xmlns:p14="http://schemas.microsoft.com/office/powerpoint/2010/main" val="3396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2:19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1358" y="2565150"/>
            <a:ext cx="16225284" cy="3663819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Jesus answered them, “Destroy this temple, and in three days I will raise it up.” </a:t>
            </a:r>
          </a:p>
        </p:txBody>
      </p:sp>
    </p:spTree>
    <p:extLst>
      <p:ext uri="{BB962C8B-B14F-4D97-AF65-F5344CB8AC3E}">
        <p14:creationId xmlns:p14="http://schemas.microsoft.com/office/powerpoint/2010/main" val="346815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2:20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73888" y="1837362"/>
            <a:ext cx="16140224" cy="5119395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The Jews then said, “It has taken forty-six years to build this temple,</a:t>
            </a:r>
            <a:r>
              <a:rPr lang="en-US" sz="7000" baseline="30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[</a:t>
            </a:r>
            <a:r>
              <a:rPr lang="en-US" sz="7000" baseline="30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  <a:hlinkClick r:id="rId2" tooltip="See footnote 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en-US" sz="7000" baseline="30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]</a:t>
            </a:r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 and will you raise it up in three days?” </a:t>
            </a:r>
          </a:p>
        </p:txBody>
      </p:sp>
    </p:spTree>
    <p:extLst>
      <p:ext uri="{BB962C8B-B14F-4D97-AF65-F5344CB8AC3E}">
        <p14:creationId xmlns:p14="http://schemas.microsoft.com/office/powerpoint/2010/main" val="208549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2:21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41991" y="290285"/>
            <a:ext cx="16267814" cy="7329714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But he was speaking about the temple of his body. </a:t>
            </a:r>
          </a:p>
        </p:txBody>
      </p:sp>
    </p:spTree>
    <p:extLst>
      <p:ext uri="{BB962C8B-B14F-4D97-AF65-F5344CB8AC3E}">
        <p14:creationId xmlns:p14="http://schemas.microsoft.com/office/powerpoint/2010/main" val="37121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2:22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988828" y="1585436"/>
            <a:ext cx="16310344" cy="5623248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When therefore he was raised from the dead, his disciples remembered that he had said this, and they believed the Scripture and the word that Jesus had spoken.</a:t>
            </a:r>
          </a:p>
        </p:txBody>
      </p:sp>
    </p:spTree>
    <p:extLst>
      <p:ext uri="{BB962C8B-B14F-4D97-AF65-F5344CB8AC3E}">
        <p14:creationId xmlns:p14="http://schemas.microsoft.com/office/powerpoint/2010/main" val="36573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3782"/>
            <a:ext cx="18288000" cy="1079500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II. Eternal Temple (v 18-22)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0279" y="3028713"/>
            <a:ext cx="12207441" cy="2736694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1. Brick building vs. Jesus</a:t>
            </a:r>
          </a:p>
          <a:p>
            <a:pPr algn="l"/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2. Temple of His body (v 18-21)</a:t>
            </a:r>
          </a:p>
          <a:p>
            <a:pPr algn="l"/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3. Faith in the Resurrection (v 22)</a:t>
            </a:r>
          </a:p>
        </p:txBody>
      </p:sp>
      <p:pic>
        <p:nvPicPr>
          <p:cNvPr id="2050" name="Picture 2" descr="Jesus the Soul of God Incarnate Painting by John Malo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brightnessContrast bright="-15000" contrast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699" y="5975496"/>
            <a:ext cx="2288670" cy="3241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333300"/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198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2:23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73888" y="2171347"/>
            <a:ext cx="16140223" cy="4451425"/>
          </a:xfrm>
        </p:spPr>
        <p:txBody>
          <a:bodyPr>
            <a:no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Now when he was in Jerusalem at the Passover Feast, many believed in his name when they saw the signs that he was doing. </a:t>
            </a:r>
          </a:p>
        </p:txBody>
      </p:sp>
    </p:spTree>
    <p:extLst>
      <p:ext uri="{BB962C8B-B14F-4D97-AF65-F5344CB8AC3E}">
        <p14:creationId xmlns:p14="http://schemas.microsoft.com/office/powerpoint/2010/main" val="11940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2:24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6001" y="2611803"/>
            <a:ext cx="13715998" cy="3570513"/>
          </a:xfrm>
        </p:spPr>
        <p:txBody>
          <a:bodyPr>
            <a:normAutofit/>
          </a:bodyPr>
          <a:lstStyle/>
          <a:p>
            <a:r>
              <a:rPr lang="en-US" sz="7000" b="1" baseline="30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 </a:t>
            </a:r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But Jesus on his part did not entrust himself to them, because he knew all people. </a:t>
            </a:r>
          </a:p>
        </p:txBody>
      </p:sp>
    </p:spTree>
    <p:extLst>
      <p:ext uri="{BB962C8B-B14F-4D97-AF65-F5344CB8AC3E}">
        <p14:creationId xmlns:p14="http://schemas.microsoft.com/office/powerpoint/2010/main" val="38950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2:25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5310" y="2660410"/>
            <a:ext cx="16289079" cy="3473300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and needed no one to bear witness about man, for he himself knew what was in man.</a:t>
            </a:r>
          </a:p>
        </p:txBody>
      </p:sp>
    </p:spTree>
    <p:extLst>
      <p:ext uri="{BB962C8B-B14F-4D97-AF65-F5344CB8AC3E}">
        <p14:creationId xmlns:p14="http://schemas.microsoft.com/office/powerpoint/2010/main" val="34247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8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57728"/>
            <a:ext cx="18288000" cy="1079500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III. We Are His Temple (v 23-25)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69154" y="2229414"/>
            <a:ext cx="14587428" cy="4015011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1. Do we believe in signs or Christ? (v 23)</a:t>
            </a:r>
          </a:p>
          <a:p>
            <a:pPr algn="l"/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2. Jesus knows our heart (v 24-25)</a:t>
            </a:r>
          </a:p>
          <a:p>
            <a:pPr algn="l"/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3. Jesus dwells in us &amp; among us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73021" y="5776252"/>
            <a:ext cx="5849167" cy="32946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333300"/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Jesus the Soul of God Incarnate Painting by John Malon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570" y="6979298"/>
            <a:ext cx="1250638" cy="19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3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2EBA24-9625-406E-8D81-3D301CE9786A}"/>
              </a:ext>
            </a:extLst>
          </p:cNvPr>
          <p:cNvSpPr txBox="1"/>
          <p:nvPr/>
        </p:nvSpPr>
        <p:spPr>
          <a:xfrm>
            <a:off x="694267" y="93591"/>
            <a:ext cx="17051866" cy="10123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 GROUP QUESTIONS: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was different when Jesus visited the Temple this time vs other times?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good &amp; healthy zeal can we have for God?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would God choose to dwell in a temple until the coming Messiah?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did you feel when someone told you, “I’m always here for you, I’ll always be around.”?  Can you please share?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 how do you feel, knowing God always wants to be with you?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Why and how is the Spirit made available to us?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“tables” (sins, struggles, hopelessness, etc.) in your life that God has been turning over? 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are you experiencing God calling you into a deeper relationship &amp; reliance with Him?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is the resurrection significant in John 2:13-25?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you ever cared more for the church, or church building, more than Christ?  How did God help you get back on track to put Jesus first? 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is it life changing for you, knowing that God can live anywhere and He chose in us &amp; among us through Jesus.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85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26612" y="255180"/>
            <a:ext cx="11803229" cy="3244000"/>
          </a:xfrm>
        </p:spPr>
        <p:txBody>
          <a:bodyPr>
            <a:noAutofit/>
          </a:bodyPr>
          <a:lstStyle/>
          <a:p>
            <a:r>
              <a:rPr lang="en-US" sz="10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The </a:t>
            </a:r>
            <a:r>
              <a:rPr lang="en-US" sz="10000" b="1" i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True</a:t>
            </a:r>
            <a:r>
              <a:rPr lang="en-US" sz="10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Temple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89898" y="5119577"/>
            <a:ext cx="9300235" cy="833986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2:13-25 ESV</a:t>
            </a:r>
          </a:p>
        </p:txBody>
      </p:sp>
    </p:spTree>
    <p:extLst>
      <p:ext uri="{BB962C8B-B14F-4D97-AF65-F5344CB8AC3E}">
        <p14:creationId xmlns:p14="http://schemas.microsoft.com/office/powerpoint/2010/main" val="41959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8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26612" y="255180"/>
            <a:ext cx="11803229" cy="3244000"/>
          </a:xfrm>
        </p:spPr>
        <p:txBody>
          <a:bodyPr>
            <a:noAutofit/>
          </a:bodyPr>
          <a:lstStyle/>
          <a:p>
            <a:r>
              <a:rPr lang="en-US" sz="10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The </a:t>
            </a:r>
            <a:r>
              <a:rPr lang="en-US" sz="10000" b="1" i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True</a:t>
            </a:r>
            <a:r>
              <a:rPr lang="en-US" sz="10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Temple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89898" y="5119577"/>
            <a:ext cx="9300235" cy="833986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2:13-25 ESV</a:t>
            </a:r>
          </a:p>
        </p:txBody>
      </p:sp>
    </p:spTree>
    <p:extLst>
      <p:ext uri="{BB962C8B-B14F-4D97-AF65-F5344CB8AC3E}">
        <p14:creationId xmlns:p14="http://schemas.microsoft.com/office/powerpoint/2010/main" val="164903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44272"/>
            <a:ext cx="18288000" cy="1079500"/>
          </a:xfrm>
        </p:spPr>
        <p:txBody>
          <a:bodyPr>
            <a:noAutofit/>
          </a:bodyPr>
          <a:lstStyle/>
          <a:p>
            <a:r>
              <a:rPr lang="en-US" sz="7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The </a:t>
            </a:r>
            <a:r>
              <a:rPr lang="en-US" sz="7000" b="1" i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True</a:t>
            </a:r>
            <a:r>
              <a:rPr lang="en-US" sz="7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Temple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2355484"/>
            <a:ext cx="18288000" cy="2736694"/>
          </a:xfrm>
        </p:spPr>
        <p:txBody>
          <a:bodyPr>
            <a:normAutofit lnSpcReduction="10000"/>
          </a:bodyPr>
          <a:lstStyle/>
          <a:p>
            <a:pPr marL="4029076" lvl="4" indent="-1285876">
              <a:buAutoNum type="romanUcPeriod"/>
            </a:pPr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Temporary Temple (v 13-17)</a:t>
            </a:r>
          </a:p>
          <a:p>
            <a:pPr marL="4029076" lvl="4" indent="-1285876">
              <a:buAutoNum type="romanUcPeriod"/>
            </a:pPr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Eternal Temple (v 18-22)</a:t>
            </a:r>
          </a:p>
          <a:p>
            <a:pPr marL="4029076" lvl="4" indent="-1285876">
              <a:buAutoNum type="romanUcPeriod"/>
            </a:pPr>
            <a:r>
              <a:rPr lang="en-US" sz="54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We are His Temple (v 23-25)</a:t>
            </a:r>
          </a:p>
        </p:txBody>
      </p:sp>
      <p:pic>
        <p:nvPicPr>
          <p:cNvPr id="1026" name="Picture 2" descr="Jerusalem and the Temple of Herod Bruce Satterfield Deparment of Religious  Education, Brigham Young University - Idaho Introduction At the time of  Christ, the Jews were not living in an isolated area in Judea and Galilee.  Rather they were srpe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82" y="5807645"/>
            <a:ext cx="3800476" cy="2714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333300"/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Jesus the Soul of God Incarnate Painting by John Mal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689" y="5186134"/>
            <a:ext cx="2600326" cy="3957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333300"/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44242" y="5785576"/>
            <a:ext cx="4698269" cy="2736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rgbClr val="333300"/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Jesus the Soul of God Incarnate Painting by John Malon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973" y="6690946"/>
            <a:ext cx="1058934" cy="161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4754" y="5675283"/>
            <a:ext cx="783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I.</a:t>
            </a:r>
            <a:endParaRPr lang="en-US" sz="3000" b="1" dirty="0">
              <a:solidFill>
                <a:srgbClr val="333300"/>
              </a:solidFill>
              <a:effectLst>
                <a:outerShdw blurRad="50800" dist="50800" dir="5400000" algn="ctr" rotWithShape="0">
                  <a:srgbClr val="FFFF99"/>
                </a:outerShdw>
              </a:effectLst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3156" y="5164282"/>
            <a:ext cx="127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II.</a:t>
            </a:r>
            <a:endParaRPr lang="en-US" sz="3000" b="1" dirty="0">
              <a:solidFill>
                <a:srgbClr val="333300"/>
              </a:solidFill>
              <a:effectLst>
                <a:outerShdw blurRad="50800" dist="50800" dir="5400000" algn="ctr" rotWithShape="0">
                  <a:srgbClr val="FFFF99"/>
                </a:outerShdw>
              </a:effectLst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44242" y="5848120"/>
            <a:ext cx="127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III.</a:t>
            </a:r>
            <a:endParaRPr lang="en-US" sz="3000" b="1" dirty="0">
              <a:solidFill>
                <a:srgbClr val="333300"/>
              </a:solidFill>
              <a:effectLst>
                <a:outerShdw blurRad="50800" dist="50800" dir="5400000" algn="ctr" rotWithShape="0">
                  <a:srgbClr val="FFFF99"/>
                </a:outerShdw>
              </a:effectLst>
              <a:latin typeface="Futura" panose="02020800000000000000" pitchFamily="18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2:13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07706" y="2519265"/>
            <a:ext cx="16272588" cy="3765688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The Passover of the Jews was at </a:t>
            </a:r>
            <a:r>
              <a:rPr lang="en-US" sz="7000" dirty="0" err="1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hand,and</a:t>
            </a:r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 Jesus went</a:t>
            </a:r>
            <a:b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up to Jerusalem.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2:14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62217" y="2239941"/>
            <a:ext cx="16235266" cy="4687458"/>
          </a:xfrm>
        </p:spPr>
        <p:txBody>
          <a:bodyPr>
            <a:normAutofit/>
          </a:bodyPr>
          <a:lstStyle/>
          <a:p>
            <a:r>
              <a:rPr lang="en-US" sz="5400" b="1" baseline="30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 </a:t>
            </a:r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In the temple he found those who were selling oxen and sheep and pigeons, and the money-changers sitting there.</a:t>
            </a:r>
          </a:p>
        </p:txBody>
      </p:sp>
    </p:spTree>
    <p:extLst>
      <p:ext uri="{BB962C8B-B14F-4D97-AF65-F5344CB8AC3E}">
        <p14:creationId xmlns:p14="http://schemas.microsoft.com/office/powerpoint/2010/main" val="424960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2:15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24895" y="1260501"/>
            <a:ext cx="16309910" cy="6646337"/>
          </a:xfrm>
        </p:spPr>
        <p:txBody>
          <a:bodyPr>
            <a:normAutofit lnSpcReduction="10000"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And making a whip of cords, he drove them all out of the temple, with the sheep and oxen.</a:t>
            </a:r>
          </a:p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And he poured out the coins of the money-changers and overturned their tables.</a:t>
            </a:r>
          </a:p>
        </p:txBody>
      </p:sp>
    </p:spTree>
    <p:extLst>
      <p:ext uri="{BB962C8B-B14F-4D97-AF65-F5344CB8AC3E}">
        <p14:creationId xmlns:p14="http://schemas.microsoft.com/office/powerpoint/2010/main" val="31109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2:16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27531" y="2122030"/>
            <a:ext cx="16104637" cy="4550060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And he told those who sold the pigeons, “Take these things away; do not make my Father's house a house of trade.”</a:t>
            </a:r>
          </a:p>
        </p:txBody>
      </p:sp>
    </p:spTree>
    <p:extLst>
      <p:ext uri="{BB962C8B-B14F-4D97-AF65-F5344CB8AC3E}">
        <p14:creationId xmlns:p14="http://schemas.microsoft.com/office/powerpoint/2010/main" val="227929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4982" y="8233838"/>
            <a:ext cx="11529736" cy="1079500"/>
          </a:xfrm>
        </p:spPr>
        <p:txBody>
          <a:bodyPr/>
          <a:lstStyle/>
          <a:p>
            <a:r>
              <a:rPr lang="en-US" sz="54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John 2:17 ESV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34225" y="2490505"/>
            <a:ext cx="16291249" cy="3813109"/>
          </a:xfrm>
        </p:spPr>
        <p:txBody>
          <a:bodyPr>
            <a:normAutofit/>
          </a:bodyPr>
          <a:lstStyle/>
          <a:p>
            <a:r>
              <a:rPr lang="en-US" sz="7000" dirty="0">
                <a:solidFill>
                  <a:srgbClr val="333300"/>
                </a:solidFill>
                <a:effectLst>
                  <a:outerShdw blurRad="50800" dist="50800" dir="5400000" algn="ctr" rotWithShape="0">
                    <a:srgbClr val="FFFF99"/>
                  </a:outerShdw>
                </a:effectLst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rPr>
              <a:t>His disciples remembered that it was written, “Zeal for your house will consume me.”</a:t>
            </a:r>
          </a:p>
        </p:txBody>
      </p:sp>
    </p:spTree>
    <p:extLst>
      <p:ext uri="{BB962C8B-B14F-4D97-AF65-F5344CB8AC3E}">
        <p14:creationId xmlns:p14="http://schemas.microsoft.com/office/powerpoint/2010/main" val="28598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3335</TotalTime>
  <Words>679</Words>
  <Application>Microsoft Office PowerPoint</Application>
  <PresentationFormat>Custom</PresentationFormat>
  <Paragraphs>61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Futura</vt:lpstr>
      <vt:lpstr>Times New Roman</vt:lpstr>
      <vt:lpstr>Trebuchet MS</vt:lpstr>
      <vt:lpstr>Default</vt:lpstr>
      <vt:lpstr>PowerPoint Presentation</vt:lpstr>
      <vt:lpstr>PowerPoint Presentation</vt:lpstr>
      <vt:lpstr>The True Temple</vt:lpstr>
      <vt:lpstr>The True Temple</vt:lpstr>
      <vt:lpstr>John 2:13 ESV</vt:lpstr>
      <vt:lpstr>John 2:14 ESV</vt:lpstr>
      <vt:lpstr>John 2:15 ESV</vt:lpstr>
      <vt:lpstr>John 2:16 ESV</vt:lpstr>
      <vt:lpstr>John 2:17 ESV</vt:lpstr>
      <vt:lpstr>I. Temporary Temple (v 13-17)</vt:lpstr>
      <vt:lpstr>John 2:18 ESV</vt:lpstr>
      <vt:lpstr>John 2:19 ESV</vt:lpstr>
      <vt:lpstr>John 2:20 ESV</vt:lpstr>
      <vt:lpstr>John 2:21 ESV</vt:lpstr>
      <vt:lpstr>John 2:22 ESV</vt:lpstr>
      <vt:lpstr>II. Eternal Temple (v 18-22)</vt:lpstr>
      <vt:lpstr>John 2:23 ESV</vt:lpstr>
      <vt:lpstr>John 2:24 ESV</vt:lpstr>
      <vt:lpstr>John 2:25 ESV</vt:lpstr>
      <vt:lpstr>III. We Are His Temple (v 23-25)</vt:lpstr>
      <vt:lpstr>PowerPoint Presentation</vt:lpstr>
      <vt:lpstr>The True Temple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Pastor Elden Saba</dc:creator>
  <cp:lastModifiedBy>office@bridgecommunitychurch.com</cp:lastModifiedBy>
  <cp:revision>60</cp:revision>
  <dcterms:created xsi:type="dcterms:W3CDTF">2014-03-26T14:03:34Z</dcterms:created>
  <dcterms:modified xsi:type="dcterms:W3CDTF">2021-02-01T20:08:34Z</dcterms:modified>
</cp:coreProperties>
</file>